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4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C9B1-A07C-2146-AFC4-4E94EE95A6B2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971C-EE02-E441-8350-35D8B932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3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971C-EE02-E441-8350-35D8B932A8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971C-EE02-E441-8350-35D8B932A8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7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971C-EE02-E441-8350-35D8B932A8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8541-8D2E-7446-A18E-DC51C757A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5C18C-A071-AF4E-B297-3AA96A856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2CAC-0ECC-7F40-945F-5B6FA4A1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C07B4-B2E5-5F44-8BDF-A5F00465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D6250-3159-AB4B-AEF8-4E5607A9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8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FC2-E5B1-214A-B4C3-78626D59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D3EE4-6E4B-4F4F-A66C-8A691B730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57D59-AFA7-334D-8838-C67638B9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D157-7FFF-B243-85E3-0D46B388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D0FE-1190-524C-9D4E-A927E283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3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0B346-086C-7746-9E16-B109521B6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737CB-0598-C14C-9069-855DBB19D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C2893-683C-7447-8D7E-99067F4F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BF381-2D03-F249-9ADB-AAE9231E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67D30-7AC3-E74D-8B2D-EDA021C8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0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5F55-E7AD-674D-8C3E-2B12856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BCB-3711-C547-8270-0F88EBA5C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AD33A-34A1-2A45-861E-50EC3E7E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E44E-1801-184F-B3C6-802FAA9E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62DF3-ED6E-724D-B47B-9ECE0675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6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A451-16E1-AE4D-BECA-C9BC18E5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6561C-74A6-D241-8AFA-E308E5676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FA99-79A3-114F-A467-FB2E412F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AC827-1EFA-A24F-86FE-BBF0CA86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C1EB-8AD0-C049-89C8-C9DBFEA1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3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B24E-FF94-5643-983C-1891EC25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C5DA-A546-714B-96AD-5824876F2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4E1B6-C9CA-DE49-A6DA-DFCFBC40F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58189-A729-9C49-BB6B-27DD0AD4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E0D4-5859-1A42-8C18-9503F50E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7A2CB-3E75-504B-9E2A-391B50A4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8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DC8E-7989-8540-B438-7138715B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74A5-FA6E-8143-BBC2-D4A8BF88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9BBD3-9994-994E-9FB6-D1B505D0D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E8DD6-7197-A54E-AAD8-4EB9E81FB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7D566-CD50-3B43-9AAC-33CE3148E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F581C-504C-5F4F-8E37-65C2D554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0B034-137E-6E48-A138-C396AC3C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8B14E-D6D3-2D4B-B6D0-AD9F1B57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B0BD-CE20-C144-896E-21CC7B70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1999E-8B94-5E43-96F0-D314565E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E6E3F-6355-2A4F-A1E9-DDD12A5F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C879B-5604-CD45-8BE1-C235B80F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4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7F689-717B-0B43-AD90-D5A52888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6E269-1545-6D4D-AD24-293BDBFD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2DF6A-EE0D-4041-B04D-61C3C336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0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0245-35FD-4A4C-97CE-DDF938F8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A112-6400-2646-8BD2-8BCA6332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358B-DED9-454F-96CE-2BC37C03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DFCFE-EFB8-CA47-92F3-8221B385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AE2A2-5A72-D54E-9D36-2EFE5E77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34754-FD00-7841-9FBF-E05300BB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0ACD-0920-064E-BE99-719008E7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C1D11-D8B9-0843-BE6C-1BC1252E3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6EAF7-0AC4-B644-84A5-74D76D3B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D1E50-2ADE-A14A-9323-9562A51B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737E7-9F0C-8E4D-B1A0-F220E9C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49585-CF94-A943-8BBD-CEC345FB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86574-FB29-874F-997F-46ECB483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19F4-30A4-994F-B0DC-9FA127FA4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C92CC-A0E9-A74C-A63F-17C50EF45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2455-5B97-CD4F-9865-F101AE33003A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4A764-D149-E046-AB97-DBAB75671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40C86-24DE-2644-82BB-D15A0D4E0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BF7FA-91EE-2242-9918-E9159C3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EA68-6A34-4B4B-840D-03C57B7A6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Paper Presentation </a:t>
            </a:r>
            <a:br>
              <a:rPr lang="en-US" sz="3600" dirty="0"/>
            </a:br>
            <a:r>
              <a:rPr lang="en-US" sz="3600" dirty="0"/>
              <a:t>CS583: Deep Learning (Fall 2021)</a:t>
            </a:r>
            <a:br>
              <a:rPr lang="en-US" b="1" dirty="0"/>
            </a:br>
            <a:r>
              <a:rPr lang="en-US" b="1" dirty="0"/>
              <a:t>Learning from eXtreme Bandit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A5FB3-5F2A-A147-9085-1D8F1E20F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1868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1800" dirty="0"/>
              <a:t>Submitted by: Aditi Duggal</a:t>
            </a:r>
          </a:p>
          <a:p>
            <a:pPr algn="r"/>
            <a:r>
              <a:rPr lang="en-US" sz="1800" dirty="0"/>
              <a:t>CWID: 10460663</a:t>
            </a:r>
          </a:p>
          <a:p>
            <a:pPr algn="r"/>
            <a:r>
              <a:rPr lang="en-US" sz="1800" dirty="0"/>
              <a:t>Submitted to: Jia Xu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06E0493-2EEB-AE4E-B08B-37E7C9B96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3"/>
    </mc:Choice>
    <mc:Fallback xmlns="">
      <p:transition spd="slow" advTm="19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FE54-00BF-3D47-92F8-C4E55D20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BanditNet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8B11-9FA3-8F43-B61F-CD56E957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SNIPS estimator is not amenable to stochastic optimization. Swaminathan and </a:t>
            </a:r>
            <a:r>
              <a:rPr lang="en-US" dirty="0" err="1"/>
              <a:t>Joachims</a:t>
            </a:r>
            <a:r>
              <a:rPr lang="en-US" dirty="0"/>
              <a:t> proposed BanditNet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estimator is equivariant, meaning that it is robust to additive shifts in the reward distribution</a:t>
            </a:r>
          </a:p>
          <a:p>
            <a:endParaRPr lang="en-US" sz="800" dirty="0"/>
          </a:p>
          <a:p>
            <a:r>
              <a:rPr lang="en-US" dirty="0"/>
              <a:t>The normalization also acts as a multiplicative control variate for variance reduction.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121DD3-D6E1-C047-AFEB-35A4E107E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158" y="2657917"/>
            <a:ext cx="43815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801DA-2AB6-0C4A-AF75-A977D80F97D2}"/>
              </a:ext>
            </a:extLst>
          </p:cNvPr>
          <p:cNvSpPr txBox="1"/>
          <p:nvPr/>
        </p:nvSpPr>
        <p:spPr>
          <a:xfrm>
            <a:off x="4438185" y="4326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FC4811-A02F-7344-BEE7-0E3ED41BF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87"/>
    </mc:Choice>
    <mc:Fallback>
      <p:transition spd="slow" advTm="10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CFDC-E54C-1740-AF9A-EF1D5564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Bandit Feedback for Multi-label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340-45AA-A842-A1F5-E83FA455F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b="1" u="sng" dirty="0"/>
                  <a:t>Aim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marL="0" indent="0" algn="just">
                  <a:buNone/>
                </a:pPr>
                <a:r>
                  <a:rPr lang="en-US" b="1" u="sng" dirty="0"/>
                  <a:t>Notations</a:t>
                </a:r>
              </a:p>
              <a:p>
                <a:pPr lvl="1" algn="just"/>
                <a:r>
                  <a:rPr lang="en-US" dirty="0"/>
                  <a:t>Side information  x ∈ R</a:t>
                </a:r>
                <a:r>
                  <a:rPr lang="en-US" baseline="30000" dirty="0"/>
                  <a:t>d</a:t>
                </a:r>
                <a:r>
                  <a:rPr lang="en-US" dirty="0"/>
                  <a:t> , sampled </a:t>
                </a:r>
                <a:r>
                  <a:rPr lang="en-US" dirty="0" err="1"/>
                  <a:t>iid</a:t>
                </a:r>
                <a:r>
                  <a:rPr lang="en-US" dirty="0"/>
                  <a:t> from P(x)</a:t>
                </a:r>
              </a:p>
              <a:p>
                <a:pPr lvl="1" algn="just"/>
                <a:r>
                  <a:rPr lang="en-US" dirty="0"/>
                  <a:t>Action: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L possible labels</a:t>
                </a:r>
              </a:p>
              <a:p>
                <a:pPr lvl="1" algn="just"/>
                <a:r>
                  <a:rPr lang="en-US" dirty="0"/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logging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just"/>
                <a:r>
                  <a:rPr lang="en-US" dirty="0"/>
                  <a:t>Assume that the subset Y has fixed sized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which adopts slate notation Y = (y</a:t>
                </a:r>
                <a:r>
                  <a:rPr lang="en-US" baseline="-25000" dirty="0"/>
                  <a:t>1</a:t>
                </a:r>
                <a:r>
                  <a:rPr lang="en-US" dirty="0"/>
                  <a:t>,…..,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l</a:t>
                </a:r>
                <a:r>
                  <a:rPr lang="en-US" dirty="0"/>
                  <a:t>)</a:t>
                </a:r>
              </a:p>
              <a:p>
                <a:pPr lvl="1" algn="just"/>
                <a:r>
                  <a:rPr lang="en-US" dirty="0"/>
                  <a:t>Noisy feedback for each label, R = (r</a:t>
                </a:r>
                <a:r>
                  <a:rPr lang="en-US" baseline="-25000" dirty="0"/>
                  <a:t>1</a:t>
                </a:r>
                <a:r>
                  <a:rPr lang="en-US" dirty="0"/>
                  <a:t>,….,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l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44A340-45AA-A842-A1F5-E83FA455F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06" t="-2326" r="-844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A062E1-157C-0F4F-B7C7-33A5ACA39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990" y="2371090"/>
            <a:ext cx="37973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6D5C8E-2FF8-8A4C-9F18-A29D84E00792}"/>
                  </a:ext>
                </a:extLst>
              </p:cNvPr>
              <p:cNvSpPr txBox="1"/>
              <p:nvPr/>
            </p:nvSpPr>
            <p:spPr>
              <a:xfrm>
                <a:off x="1615440" y="2371090"/>
                <a:ext cx="1333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arg max</a:t>
                </a:r>
                <a:br>
                  <a:rPr lang="en-US" dirty="0"/>
                </a:b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6D5C8E-2FF8-8A4C-9F18-A29D84E00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440" y="2371090"/>
                <a:ext cx="1333500" cy="646331"/>
              </a:xfrm>
              <a:prstGeom prst="rect">
                <a:avLst/>
              </a:prstGeom>
              <a:blipFill>
                <a:blip r:embed="rId6"/>
                <a:stretch>
                  <a:fillRect l="-3774"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2136BB-7749-0A4B-A1CB-C70266E5B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1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08"/>
    </mc:Choice>
    <mc:Fallback>
      <p:transition spd="slow" advTm="8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8CE8-1FF2-5E43-B029-70A39076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C2D4-C737-7F47-8B6A-60AB26D1D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Side information is independent at each round and sampled from a distribution P(x)</a:t>
                </a:r>
              </a:p>
              <a:p>
                <a:pPr algn="just"/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    conditional reward distribution as a function: </a:t>
                </a:r>
                <a:r>
                  <a:rPr lang="el-GR" dirty="0"/>
                  <a:t>δ(</a:t>
                </a:r>
                <a:r>
                  <a:rPr lang="en-US" dirty="0"/>
                  <a:t>x, y) = E[r ∣ x, y].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Auto-regressive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logging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   Introducing this decomposition does not result in any loss of generality, as  long as the action order is identifiable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C2D4-C737-7F47-8B6A-60AB26D1D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79986D-456F-F645-A51F-7B893A38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88"/>
          <a:stretch/>
        </p:blipFill>
        <p:spPr>
          <a:xfrm>
            <a:off x="2834640" y="2552860"/>
            <a:ext cx="4348480" cy="419238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FAE0F2B-087D-4848-85D8-F6B4954E1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4305140"/>
            <a:ext cx="4541520" cy="101850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C3C4D6-3D60-E14B-8F4C-1A164E9BE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19"/>
    </mc:Choice>
    <mc:Fallback>
      <p:transition spd="slow" advTm="7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BEF1-6C53-5D40-8BCF-968315AE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Multi-label and importance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AD9C-CA63-C744-8129-E28A66CF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u="sng" dirty="0"/>
              <a:t>General approach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    The combinatorial size of the action space yield an impractical   variance for importance sampling.</a:t>
            </a:r>
          </a:p>
          <a:p>
            <a:pPr marL="0" indent="0" algn="just">
              <a:buNone/>
            </a:pPr>
            <a:r>
              <a:rPr lang="en-US" b="1" u="sng" dirty="0"/>
              <a:t>Reformulated policy value</a:t>
            </a:r>
          </a:p>
          <a:p>
            <a:pPr marL="0" indent="0" algn="just">
              <a:buNone/>
            </a:pPr>
            <a:r>
              <a:rPr lang="en-US" dirty="0"/>
              <a:t>    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    We can now use IS estimators, with a better bias-variance tradeoff, but not suitable for large action spaces.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D09FF9F-08EE-5040-8DF3-5929B0ED1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27" y="2306320"/>
            <a:ext cx="4790123" cy="5969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D8564AB-0404-764C-BB99-370D7363B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27" y="4194131"/>
            <a:ext cx="4596130" cy="9740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B53FE3-C450-334C-9858-667CDD96F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15"/>
    </mc:Choice>
    <mc:Fallback>
      <p:transition spd="slow" advTm="11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33A3-A2ED-CE47-B9CD-83D7E9FE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from eXtreme Bandit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00D982-4127-8E49-A18C-324E5287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Further, alternative assumptions for the logging policy are explored suitable for very large action spaces</a:t>
                </a:r>
              </a:p>
              <a:p>
                <a:pPr marL="0" indent="0">
                  <a:buNone/>
                </a:pPr>
                <a:r>
                  <a:rPr lang="en-US" b="1" u="sng" dirty="0"/>
                  <a:t>Sparse Feedback condition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        The feedback random variable R takes values the bounded interval </a:t>
                </a:r>
                <a:r>
                  <a:rPr lang="en-US" sz="2400" b="1" dirty="0"/>
                  <a:t>[∇, ∆].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        For all </a:t>
                </a:r>
                <a:r>
                  <a:rPr lang="en-US" sz="2400" b="1" dirty="0"/>
                  <a:t>x ∈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b="1" baseline="30000" dirty="0"/>
                  <a:t>d</a:t>
                </a:r>
                <a:r>
                  <a:rPr lang="en-US" sz="2400" b="1" dirty="0"/>
                  <a:t> </a:t>
                </a:r>
                <a:r>
                  <a:rPr lang="en-US" sz="2400" dirty="0"/>
                  <a:t>, the </a:t>
                </a:r>
                <a:r>
                  <a:rPr lang="en-US" sz="2400" b="1" dirty="0"/>
                  <a:t>label set [L] </a:t>
                </a:r>
                <a:r>
                  <a:rPr lang="en-US" sz="2400" dirty="0"/>
                  <a:t>can be partitioned as </a:t>
                </a:r>
                <a:r>
                  <a:rPr lang="en-US" sz="2400" b="1" dirty="0"/>
                  <a:t>[L] = </a:t>
                </a:r>
                <a:r>
                  <a:rPr lang="el-GR" sz="2400" b="1" dirty="0"/>
                  <a:t>Ψ(</a:t>
                </a:r>
                <a:r>
                  <a:rPr lang="en-US" sz="2400" b="1" dirty="0"/>
                  <a:t>x) ∐ </a:t>
                </a:r>
                <a:r>
                  <a:rPr lang="el-GR" sz="2400" b="1" dirty="0"/>
                  <a:t>Ψ0 (</a:t>
                </a:r>
                <a:r>
                  <a:rPr lang="en-US" sz="2400" b="1" dirty="0"/>
                  <a:t>x) </a:t>
                </a:r>
                <a:r>
                  <a:rPr lang="en-US" sz="2400" dirty="0"/>
                  <a:t>such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        that for all actions </a:t>
                </a:r>
                <a:r>
                  <a:rPr lang="en-US" sz="2400" b="1" dirty="0"/>
                  <a:t>y</a:t>
                </a:r>
                <a:r>
                  <a:rPr lang="en-US" sz="2400" dirty="0"/>
                  <a:t> of </a:t>
                </a:r>
                <a:r>
                  <a:rPr lang="el-GR" sz="2400" b="1" dirty="0"/>
                  <a:t>Ψ0 (</a:t>
                </a:r>
                <a:r>
                  <a:rPr lang="en-US" sz="2400" b="1" dirty="0"/>
                  <a:t>x)</a:t>
                </a:r>
                <a:r>
                  <a:rPr lang="en-US" sz="2400" dirty="0"/>
                  <a:t>, the expected reward is minimal: </a:t>
                </a:r>
                <a:r>
                  <a:rPr lang="el-GR" sz="2400" b="1" dirty="0"/>
                  <a:t>δ(</a:t>
                </a:r>
                <a:r>
                  <a:rPr lang="en-US" sz="2400" b="1" dirty="0"/>
                  <a:t>x, y) = ∇</a:t>
                </a:r>
                <a:r>
                  <a:rPr lang="en-US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l-GR" b="1" u="sng" dirty="0"/>
                  <a:t>Ψ-</a:t>
                </a:r>
                <a:r>
                  <a:rPr lang="en-US" b="1" u="sng" dirty="0"/>
                  <a:t>overlap condition (Rao-</a:t>
                </a:r>
                <a:r>
                  <a:rPr lang="en-US" b="1" u="sng" dirty="0" err="1"/>
                  <a:t>Blackwellization</a:t>
                </a:r>
                <a:r>
                  <a:rPr lang="en-US" b="1" u="sng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This structure produces estimator with better bias-variance trade-offs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00D982-4127-8E49-A18C-324E5287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4"/>
                <a:stretch>
                  <a:fillRect l="-120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3D76E3-EE16-E340-8E20-EC350A0D5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46" y="5295306"/>
            <a:ext cx="6671310" cy="4796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A18013-5CFE-5744-AE42-51F685027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31"/>
    </mc:Choice>
    <mc:Fallback>
      <p:transition spd="slow" advTm="73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75C-66FB-A54A-9069-690E6347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Φ</a:t>
            </a:r>
            <a:r>
              <a:rPr lang="en-US" b="1" dirty="0"/>
              <a:t>-selective importance sampling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D0FDD-CE52-5846-95BF-D3F46C037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The sparsity oracle </a:t>
                </a:r>
                <a:r>
                  <a:rPr lang="el-GR" b="1" dirty="0"/>
                  <a:t>Ψ</a:t>
                </a:r>
                <a:r>
                  <a:rPr lang="en-US" dirty="0"/>
                  <a:t> is estimated using an approximation </a:t>
                </a:r>
                <a:r>
                  <a:rPr lang="el-GR" b="1" dirty="0"/>
                  <a:t>Φ</a:t>
                </a:r>
                <a:r>
                  <a:rPr lang="en-US" b="1" dirty="0"/>
                  <a:t> (the top-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items according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/>
                  <a:t>In the case </a:t>
                </a:r>
                <a:r>
                  <a:rPr lang="en-US" b="1" dirty="0"/>
                  <a:t>l = 1</a:t>
                </a:r>
                <a:r>
                  <a:rPr lang="en-US" dirty="0"/>
                  <a:t>, the </a:t>
                </a:r>
                <a:r>
                  <a:rPr lang="el-GR" dirty="0"/>
                  <a:t>Φ-</a:t>
                </a:r>
                <a:r>
                  <a:rPr lang="en-US" dirty="0"/>
                  <a:t>selective importance sampling (</a:t>
                </a:r>
                <a:r>
                  <a:rPr lang="en-US" dirty="0" err="1"/>
                  <a:t>sIS</a:t>
                </a:r>
                <a:r>
                  <a:rPr lang="en-US" dirty="0"/>
                  <a:t>) estimator    </a:t>
                </a:r>
              </a:p>
              <a:p>
                <a:pPr marL="0" indent="0" algn="just">
                  <a:buNone/>
                </a:pPr>
                <a:r>
                  <a:rPr lang="en-US" dirty="0"/>
                  <a:t>   for action selection </a:t>
                </a:r>
                <a:r>
                  <a:rPr lang="el-GR" dirty="0"/>
                  <a:t>Φ </a:t>
                </a:r>
                <a:r>
                  <a:rPr lang="en-US" dirty="0"/>
                  <a:t>can be written as: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The approximation will introduce bias but will be of lower variance.</a:t>
                </a:r>
              </a:p>
              <a:p>
                <a:pPr marL="0" indent="0" algn="just">
                  <a:buNone/>
                </a:pPr>
                <a:endParaRPr lang="en-US" sz="2200" dirty="0"/>
              </a:p>
              <a:p>
                <a:pPr marL="0" indent="0" algn="just">
                  <a:buNone/>
                </a:pPr>
                <a:r>
                  <a:rPr lang="en-US" dirty="0"/>
                  <a:t>For this framework to be useful, we need to be able to characterize the bias-variance tradeoffs.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D0FDD-CE52-5846-95BF-D3F46C037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4"/>
                <a:stretch>
                  <a:fillRect l="-1086" t="-2439" r="-965" b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DA4589-C290-BA49-9843-F6B604112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0" t="-1" b="14001"/>
          <a:stretch/>
        </p:blipFill>
        <p:spPr>
          <a:xfrm>
            <a:off x="10408920" y="2588566"/>
            <a:ext cx="760242" cy="32766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229A446-B4B8-644F-BF79-80F6F7F9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020" y="3622834"/>
            <a:ext cx="4594860" cy="838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96BDAC-5A0E-7447-98DF-A43DB5E3F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1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08"/>
    </mc:Choice>
    <mc:Fallback>
      <p:transition spd="slow" advTm="9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9555-8917-BA41-BEFD-3ACF8F9C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Bias-Variance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1A6ED-7A1B-6E4B-972A-CB139B1E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The role of </a:t>
            </a:r>
            <a:r>
              <a:rPr lang="el-GR" dirty="0"/>
              <a:t>Φ </a:t>
            </a:r>
            <a:r>
              <a:rPr lang="en-US" dirty="0"/>
              <a:t>is to prune out actions to maintain an optimal bias-variance tradeoff.</a:t>
            </a:r>
          </a:p>
          <a:p>
            <a:pPr algn="just"/>
            <a:r>
              <a:rPr lang="en-US" dirty="0"/>
              <a:t>The logging policy </a:t>
            </a:r>
            <a:r>
              <a:rPr lang="el-GR" dirty="0"/>
              <a:t>ρ </a:t>
            </a:r>
            <a:r>
              <a:rPr lang="en-US" dirty="0"/>
              <a:t>satisfies </a:t>
            </a:r>
            <a:r>
              <a:rPr lang="el-GR" dirty="0"/>
              <a:t>Ψ(</a:t>
            </a:r>
            <a:r>
              <a:rPr lang="en-US" dirty="0"/>
              <a:t>x) ⊂ supp </a:t>
            </a:r>
            <a:r>
              <a:rPr lang="el-GR" dirty="0"/>
              <a:t>ρ(⋅ ∣ </a:t>
            </a:r>
            <a:r>
              <a:rPr lang="en-US" dirty="0"/>
              <a:t>x)</a:t>
            </a:r>
          </a:p>
          <a:p>
            <a:pPr algn="just"/>
            <a:r>
              <a:rPr lang="el-GR" dirty="0"/>
              <a:t>Φ</a:t>
            </a:r>
            <a:r>
              <a:rPr lang="en-US" dirty="0"/>
              <a:t> is an action selector </a:t>
            </a:r>
            <a:r>
              <a:rPr lang="el-GR" dirty="0"/>
              <a:t>Φ(</a:t>
            </a:r>
            <a:r>
              <a:rPr lang="en-US" dirty="0"/>
              <a:t>x) ⊂ supp </a:t>
            </a:r>
            <a:r>
              <a:rPr lang="el-GR" dirty="0"/>
              <a:t>ρ(⋅ ∣ </a:t>
            </a:r>
            <a:r>
              <a:rPr lang="en-US" dirty="0"/>
              <a:t>x)</a:t>
            </a:r>
          </a:p>
          <a:p>
            <a:pPr algn="just"/>
            <a:endParaRPr lang="en-US" sz="1200" dirty="0"/>
          </a:p>
          <a:p>
            <a:pPr marL="0" indent="0" algn="just">
              <a:buNone/>
            </a:pPr>
            <a:r>
              <a:rPr lang="en-US" b="1" dirty="0"/>
              <a:t>Theorem</a:t>
            </a:r>
            <a:r>
              <a:rPr lang="en-US" dirty="0"/>
              <a:t>: Bias-variance tradeoff of selective importance sampling</a:t>
            </a:r>
          </a:p>
          <a:p>
            <a:pPr marL="0" indent="0" algn="just">
              <a:buNone/>
            </a:pPr>
            <a:r>
              <a:rPr lang="en-US" dirty="0"/>
              <a:t>The bias of the </a:t>
            </a:r>
            <a:r>
              <a:rPr lang="en-US" dirty="0" err="1"/>
              <a:t>sIS</a:t>
            </a:r>
            <a:r>
              <a:rPr lang="en-US" dirty="0"/>
              <a:t> estimator is: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where </a:t>
            </a:r>
            <a:r>
              <a:rPr lang="el-GR" dirty="0"/>
              <a:t>κ(</a:t>
            </a:r>
            <a:r>
              <a:rPr lang="el-GR" dirty="0" err="1"/>
              <a:t>π,Ψ</a:t>
            </a:r>
            <a:r>
              <a:rPr lang="el-GR" dirty="0"/>
              <a:t>, Φ) = </a:t>
            </a:r>
            <a:r>
              <a:rPr lang="en-US" dirty="0"/>
              <a:t>EP(x)</a:t>
            </a:r>
            <a:r>
              <a:rPr lang="el-GR" dirty="0"/>
              <a:t>π (Ψ(</a:t>
            </a:r>
            <a:r>
              <a:rPr lang="en-US" dirty="0"/>
              <a:t>x) ∩ </a:t>
            </a:r>
            <a:r>
              <a:rPr lang="el-GR" dirty="0"/>
              <a:t>Φ 0 (</a:t>
            </a:r>
            <a:r>
              <a:rPr lang="en-US" dirty="0"/>
              <a:t>x) ∣ x) quantifies the overlap between </a:t>
            </a:r>
            <a:r>
              <a:rPr lang="el-GR" dirty="0"/>
              <a:t>Ψ </a:t>
            </a:r>
            <a:r>
              <a:rPr lang="en-US" dirty="0"/>
              <a:t>and </a:t>
            </a:r>
            <a:r>
              <a:rPr lang="el-GR" dirty="0"/>
              <a:t>Φ, </a:t>
            </a:r>
            <a:r>
              <a:rPr lang="en-US" dirty="0"/>
              <a:t>weighted by the policy </a:t>
            </a:r>
            <a:r>
              <a:rPr lang="el-GR" dirty="0"/>
              <a:t>π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8B59C6C-2057-F948-B25B-332810810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30" y="4641850"/>
            <a:ext cx="4738370" cy="6906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ECBD6B-2356-FD41-9A79-1FF976C9B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03"/>
    </mc:Choice>
    <mc:Fallback>
      <p:transition spd="slow" advTm="63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A319-6229-1C45-ACA7-91377E8C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Bias-Variance Tradeoffs-Mean square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887C3-2E51-D640-868C-FD7A6FEDE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performance of the two estimators (IS and </a:t>
            </a:r>
            <a:r>
              <a:rPr lang="el-GR" dirty="0"/>
              <a:t>Φ</a:t>
            </a:r>
            <a:r>
              <a:rPr lang="en-US" dirty="0"/>
              <a:t>-IS) can be compared as follows: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71873-5C4A-3941-BE3F-A5066609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10" y="4777581"/>
            <a:ext cx="3898900" cy="3556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B620B35-E740-944B-9F98-432BBA3B5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060" y="3359944"/>
            <a:ext cx="5054600" cy="12827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27D38A-B63F-2A46-A8AE-8FEB91E2D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46"/>
    </mc:Choice>
    <mc:Fallback>
      <p:transition spd="slow" advTm="3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5F3E-114F-FF42-BCD4-59AF2333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1104685" cy="1325563"/>
          </a:xfrm>
        </p:spPr>
        <p:txBody>
          <a:bodyPr/>
          <a:lstStyle/>
          <a:p>
            <a:r>
              <a:rPr lang="en-US" b="1" dirty="0"/>
              <a:t>Policy Optimization for eXtreme Models (POXM)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19FF-62EF-B149-9ABB-E7234C0D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the </a:t>
            </a:r>
            <a:r>
              <a:rPr lang="el-GR" dirty="0"/>
              <a:t>Φ</a:t>
            </a:r>
            <a:r>
              <a:rPr lang="en-US" dirty="0"/>
              <a:t>-IS estimator to the multi-label case: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sampling without replacement, all the conditional probabilities can be computed seamlessly from marginals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 control variate for variance reduction (BanditNet) is used and applied to policy gradients.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5AB270A-D439-3040-8A73-BE9E9D82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020" y="2204719"/>
            <a:ext cx="5869940" cy="953493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29C6313-4705-7F4E-BCFA-0F4B26E3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0" y="4224713"/>
            <a:ext cx="5510530" cy="10140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A595A0-07A0-2F49-9238-FF5D6CD0C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29"/>
    </mc:Choice>
    <mc:Fallback>
      <p:transition spd="slow" advTm="10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D2C4-A61F-1E40-B5B4-54279578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04B40-333D-DF43-8668-0A476A94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assess performance using several eXtreme Multi-label datasets, </a:t>
            </a:r>
            <a:r>
              <a:rPr lang="en-US" b="1" dirty="0"/>
              <a:t>AttentionXML</a:t>
            </a:r>
            <a:r>
              <a:rPr lang="en-US" dirty="0"/>
              <a:t> is used on a small fraction of dataset to generate a logging policy.</a:t>
            </a:r>
          </a:p>
          <a:p>
            <a:endParaRPr lang="en-US" dirty="0"/>
          </a:p>
          <a:p>
            <a:r>
              <a:rPr lang="en-US" dirty="0"/>
              <a:t>Expected reward at top 5 actions (R@5)</a:t>
            </a:r>
          </a:p>
          <a:p>
            <a:pPr marL="0" indent="0">
              <a:buNone/>
            </a:pPr>
            <a:r>
              <a:rPr lang="en-US" dirty="0"/>
              <a:t> and CDF of the logging policy for the top-k</a:t>
            </a:r>
          </a:p>
          <a:p>
            <a:pPr marL="0" indent="0">
              <a:buNone/>
            </a:pPr>
            <a:r>
              <a:rPr lang="en-US" dirty="0"/>
              <a:t> action. Exploration is limited to a subset of</a:t>
            </a:r>
          </a:p>
          <a:p>
            <a:pPr marL="0" indent="0">
              <a:buNone/>
            </a:pPr>
            <a:r>
              <a:rPr lang="en-US" dirty="0"/>
              <a:t> relevant actions.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4A96883-2967-3F4C-8C8E-39282A96B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410" y="3337560"/>
            <a:ext cx="4152900" cy="1981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EFFF8B-3479-4442-B225-92A2B0FCE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45"/>
    </mc:Choice>
    <mc:Fallback>
      <p:transition spd="slow" advTm="125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1182-D3E3-3942-AABD-BF8E4480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4672-A717-1A4F-889C-9B16C1C3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Problem statement and background</a:t>
            </a:r>
          </a:p>
          <a:p>
            <a:endParaRPr lang="en-US" dirty="0"/>
          </a:p>
          <a:p>
            <a:r>
              <a:rPr lang="en-US" dirty="0"/>
              <a:t>Learning from eXtreme Bandit Feedback</a:t>
            </a:r>
          </a:p>
          <a:p>
            <a:endParaRPr lang="en-US" dirty="0"/>
          </a:p>
          <a:p>
            <a:r>
              <a:rPr lang="en-US" dirty="0"/>
              <a:t>Experiments and results</a:t>
            </a:r>
          </a:p>
          <a:p>
            <a:endParaRPr lang="en-US" dirty="0"/>
          </a:p>
          <a:p>
            <a:r>
              <a:rPr lang="en-US" dirty="0"/>
              <a:t>Future prospects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F50479-F3F7-3347-BC82-9E2F7D1B9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5"/>
    </mc:Choice>
    <mc:Fallback xmlns="">
      <p:transition spd="slow" advTm="2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E59-61E2-8A48-854F-7599312E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92926-2DBE-774D-991B-0EEFE120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POXM</a:t>
            </a:r>
            <a:r>
              <a:rPr lang="en-US" dirty="0"/>
              <a:t> is compared to several baselines:</a:t>
            </a:r>
          </a:p>
          <a:p>
            <a:pPr marL="0" indent="0" algn="just">
              <a:buNone/>
            </a:pPr>
            <a:endParaRPr lang="en-US" sz="900" dirty="0"/>
          </a:p>
          <a:p>
            <a:pPr algn="just"/>
            <a:r>
              <a:rPr lang="en-US" b="1" dirty="0"/>
              <a:t>Directed Method </a:t>
            </a:r>
            <a:r>
              <a:rPr lang="en-US" dirty="0"/>
              <a:t>– a supervised learning baseline where AttentionXML is trained with a partial classification loss</a:t>
            </a:r>
          </a:p>
          <a:p>
            <a:pPr algn="just"/>
            <a:endParaRPr lang="en-US" sz="800" dirty="0"/>
          </a:p>
          <a:p>
            <a:pPr algn="just"/>
            <a:r>
              <a:rPr lang="en-US" b="1" dirty="0"/>
              <a:t>BanditNet</a:t>
            </a:r>
            <a:r>
              <a:rPr lang="en-US" dirty="0"/>
              <a:t> – attentionXML is trained without conditioning on action set </a:t>
            </a:r>
            <a:r>
              <a:rPr lang="el-GR" dirty="0"/>
              <a:t>Φ</a:t>
            </a:r>
            <a:r>
              <a:rPr lang="en-US" dirty="0"/>
              <a:t>.</a:t>
            </a:r>
          </a:p>
          <a:p>
            <a:pPr algn="just"/>
            <a:endParaRPr lang="en-US" sz="800" dirty="0"/>
          </a:p>
          <a:p>
            <a:pPr algn="just"/>
            <a:r>
              <a:rPr lang="en-US" b="1" dirty="0"/>
              <a:t>BanditNet-PM</a:t>
            </a:r>
            <a:r>
              <a:rPr lang="en-US" dirty="0"/>
              <a:t> – same as BanditNet but we ignore feedback from actions that are not in </a:t>
            </a:r>
            <a:r>
              <a:rPr lang="el-GR" dirty="0"/>
              <a:t>Φ</a:t>
            </a:r>
            <a:r>
              <a:rPr lang="en-US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ACD18C-3944-534A-B0E3-90C7BA058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37"/>
    </mc:Choice>
    <mc:Fallback>
      <p:transition spd="slow" advTm="3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9809-77F7-384C-A9E6-069E972D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results</a:t>
            </a:r>
          </a:p>
        </p:txBody>
      </p:sp>
      <p:pic>
        <p:nvPicPr>
          <p:cNvPr id="5" name="Content Placeholder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8D16CEB-06B6-8B48-B1F5-972BA7359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4896" y="1348740"/>
            <a:ext cx="6002208" cy="482822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EE0A70-2750-6D4D-89DB-4617D1546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2"/>
    </mc:Choice>
    <mc:Fallback>
      <p:transition spd="slow" advTm="1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D261-F7A0-5F44-89D3-5A84CB97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1484-D102-4641-BD21-7DDBA350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351338"/>
          </a:xfrm>
        </p:spPr>
        <p:txBody>
          <a:bodyPr/>
          <a:lstStyle/>
          <a:p>
            <a:r>
              <a:rPr lang="en-US" dirty="0"/>
              <a:t>Investigating more structured prediction approaches to reach supervised learning.</a:t>
            </a:r>
          </a:p>
          <a:p>
            <a:endParaRPr lang="en-US" dirty="0"/>
          </a:p>
          <a:p>
            <a:r>
              <a:rPr lang="en-US" dirty="0"/>
              <a:t>Generalized beyond the AttentionXML</a:t>
            </a:r>
          </a:p>
          <a:p>
            <a:endParaRPr lang="en-US" dirty="0"/>
          </a:p>
          <a:p>
            <a:r>
              <a:rPr lang="en-US" dirty="0"/>
              <a:t>How over pruning can be prevented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5619CD-63BE-E946-B00C-30AD158D6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1"/>
    </mc:Choice>
    <mc:Fallback>
      <p:transition spd="slow" advTm="24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47FC-CC26-F845-918C-0D4EAC68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24" y="29319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THANK YOU 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8AD112-1DB0-3C4F-935B-168158E85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7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2"/>
    </mc:Choice>
    <mc:Fallback>
      <p:transition spd="slow" advTm="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CF2B-E777-5B41-9A74-183E1EA1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F751-47B0-B647-A10E-0517A2C83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Supervised learning frameworks such as eXtreme Multi-</a:t>
            </a:r>
            <a:r>
              <a:rPr lang="en-US" dirty="0" err="1"/>
              <a:t>lable</a:t>
            </a:r>
            <a:r>
              <a:rPr lang="en-US" dirty="0"/>
              <a:t> Classification are used in large-scale real-world problems but they incur significant biases.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biases can be mitigated by importance sampling techniques, when extending to large action spaces these techniques suffer from impractical variances.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selective importance sampling estimator (</a:t>
            </a:r>
            <a:r>
              <a:rPr lang="en-US" dirty="0" err="1"/>
              <a:t>sIS</a:t>
            </a:r>
            <a:r>
              <a:rPr lang="en-US" dirty="0"/>
              <a:t>) is developed in this paper, which operates in a more favorable bias-variance environment.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538E343-AD2C-3F49-944F-4464CFAAD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6"/>
    </mc:Choice>
    <mc:Fallback xmlns="">
      <p:transition spd="slow" advTm="3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750F-FB3C-A94A-919A-F5CA3081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D8FB-DBF1-474D-A9C5-26585E25C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 Multi-Label </a:t>
            </a:r>
            <a:r>
              <a:rPr lang="en-US" dirty="0" err="1"/>
              <a:t>Classificaton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Bandit Feedback</a:t>
            </a:r>
          </a:p>
          <a:p>
            <a:endParaRPr lang="en-US" dirty="0"/>
          </a:p>
          <a:p>
            <a:r>
              <a:rPr lang="en-US" dirty="0"/>
              <a:t>Propensity overfitting</a:t>
            </a:r>
          </a:p>
          <a:p>
            <a:endParaRPr lang="en-US" dirty="0"/>
          </a:p>
          <a:p>
            <a:r>
              <a:rPr lang="en-US" dirty="0"/>
              <a:t>Self-Normalized importance sampling</a:t>
            </a:r>
          </a:p>
          <a:p>
            <a:endParaRPr lang="en-US" dirty="0"/>
          </a:p>
          <a:p>
            <a:r>
              <a:rPr lang="en-US" dirty="0"/>
              <a:t>BanditNet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C82C18-564C-2E41-86B3-7ED0B3D8B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17"/>
    </mc:Choice>
    <mc:Fallback xmlns="">
      <p:transition spd="slow" advTm="23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3121-97A0-A44E-B800-D8C4B02F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eXtreme Multi-label Classification (XMC)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91551-7DE5-774A-BE5C-76D80F7E2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 special case </a:t>
                </a:r>
                <a:r>
                  <a:rPr lang="en-US"/>
                  <a:t>of Multi-level </a:t>
                </a:r>
                <a:r>
                  <a:rPr lang="en-US" dirty="0"/>
                  <a:t>where the difference is that the total number of labels can be in millions or billions.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Y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 [L]	  (x instance)</a:t>
                </a:r>
              </a:p>
              <a:p>
                <a:pPr marL="0" indent="0" algn="ctr">
                  <a:buNone/>
                </a:pPr>
                <a:r>
                  <a:rPr lang="en-US" dirty="0"/>
                  <a:t>Y is a subset of massive collection</a:t>
                </a:r>
              </a:p>
              <a:p>
                <a:pPr marL="0" indent="0" algn="ctr">
                  <a:buNone/>
                </a:pPr>
                <a:r>
                  <a:rPr lang="en-US" dirty="0"/>
                  <a:t>[L] = {1,…..,L}	(L possible labels)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91551-7DE5-774A-BE5C-76D80F7E2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C570C4-532E-D542-936D-8F888A119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0"/>
    </mc:Choice>
    <mc:Fallback>
      <p:transition spd="slow" advTm="3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0129-5784-EC48-8CE6-DBF17FA3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Bandit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8607-45CF-7B44-813B-C9DD180AE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Probability model of Bandit Feedback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-&gt; P(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(context)</a:t>
                </a:r>
              </a:p>
              <a:p>
                <a:pPr marL="0" indent="0" algn="ctr">
                  <a:buNone/>
                </a:pPr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(action)</a:t>
                </a:r>
              </a:p>
              <a:p>
                <a:pPr marL="0" indent="0" algn="ctr">
                  <a:buNone/>
                </a:pPr>
                <a:r>
                  <a:rPr lang="en-US" dirty="0"/>
                  <a:t>Feedback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-&gt; P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(reward)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the policy that maximizes the expected reward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observe the data collected from logging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78607-45CF-7B44-813B-C9DD180AE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D55D8C-90BF-A242-81EB-E8AEB173A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28"/>
    </mc:Choice>
    <mc:Fallback>
      <p:transition spd="slow" advTm="78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C1BB-3925-C941-8026-4F5A724D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Bandit Feedback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AE61-0176-2447-A4A9-D5A7C895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importance sampling (IS) is used to estimate V(</a:t>
            </a:r>
            <a:r>
              <a:rPr lang="el-GR" dirty="0"/>
              <a:t>π) </a:t>
            </a:r>
            <a:r>
              <a:rPr lang="en-US" dirty="0"/>
              <a:t>from data based on the logging policy.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/>
              <a:t>Identifying the optimal policy via this estimator is infeasible without a thorough exploration of the action space by the logging policy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347B42E7-CB32-1449-B7D9-ECFAA5EC7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965450"/>
            <a:ext cx="4419600" cy="9271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567073-5B0D-6549-8547-979C302AE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2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73"/>
    </mc:Choice>
    <mc:Fallback>
      <p:transition spd="slow" advTm="9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3724-A75D-744D-A388-9E1E597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Propensity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8CAC-04C4-6D4E-8961-4A0E6E0C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maximizing the expected reward V (</a:t>
            </a:r>
            <a:r>
              <a:rPr lang="el-GR" dirty="0"/>
              <a:t>π) </a:t>
            </a:r>
            <a:r>
              <a:rPr lang="en-US" dirty="0"/>
              <a:t>of a policy </a:t>
            </a:r>
            <a:r>
              <a:rPr lang="el-GR" dirty="0"/>
              <a:t>π</a:t>
            </a:r>
            <a:r>
              <a:rPr lang="en-US" dirty="0"/>
              <a:t>, the importance sampling estimator incurs serious statistical problems called Propensity.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dirty="0"/>
              <a:t>If the rewards are not scaled properly, the policy may avoid actions in the training set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B971DDCF-376C-4C49-B19C-7E7C3D9D5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04" r="15801"/>
          <a:stretch/>
        </p:blipFill>
        <p:spPr>
          <a:xfrm>
            <a:off x="5192889" y="3373086"/>
            <a:ext cx="2381956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D8A6C-707B-B342-8DCB-E70B5D604DDC}"/>
              </a:ext>
            </a:extLst>
          </p:cNvPr>
          <p:cNvSpPr txBox="1"/>
          <p:nvPr/>
        </p:nvSpPr>
        <p:spPr>
          <a:xfrm>
            <a:off x="4350778" y="3651970"/>
            <a:ext cx="7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l-GR" dirty="0"/>
              <a:t>π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300C71-2481-C54F-8791-E2AA1685D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0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23"/>
    </mc:Choice>
    <mc:Fallback>
      <p:transition spd="slow" advTm="6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4F51-0CB3-7B41-9005-7E8EDFF7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Self-Normalized important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11BB-B39A-934C-8A9B-DD9FDAE3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To overcome the problem of propensity Swaminathan and </a:t>
            </a:r>
            <a:r>
              <a:rPr lang="en-US" dirty="0" err="1"/>
              <a:t>Joachims</a:t>
            </a:r>
            <a:r>
              <a:rPr lang="en-US" dirty="0"/>
              <a:t> (2015b) tackled this problem via the self-normalized importance sampling estimator (SNIS)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sz="2800" dirty="0"/>
              <a:t>The estimator invariant to translation of the rewards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Used as a safeguard against propensity overfitting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2975B2-0766-AD4D-8541-17E5D683F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4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3"/>
    </mc:Choice>
    <mc:Fallback>
      <p:transition spd="slow" advTm="30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1160</Words>
  <Application>Microsoft Macintosh PowerPoint</Application>
  <PresentationFormat>Widescreen</PresentationFormat>
  <Paragraphs>162</Paragraphs>
  <Slides>23</Slides>
  <Notes>3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Paper Presentation  CS583: Deep Learning (Fall 2021) Learning from eXtreme Bandit Feedback</vt:lpstr>
      <vt:lpstr>OVERVIEW</vt:lpstr>
      <vt:lpstr>Problem Statement</vt:lpstr>
      <vt:lpstr>Background</vt:lpstr>
      <vt:lpstr>eXtreme Multi-label Classification (XMC)</vt:lpstr>
      <vt:lpstr>Bandit Feedback</vt:lpstr>
      <vt:lpstr>Bandit Feedback (contd.)</vt:lpstr>
      <vt:lpstr>Propensity Overfitting</vt:lpstr>
      <vt:lpstr>Self-Normalized important sampling</vt:lpstr>
      <vt:lpstr>BanditNet</vt:lpstr>
      <vt:lpstr>Bandit Feedback for Multi-label Classification</vt:lpstr>
      <vt:lpstr>Assumptions</vt:lpstr>
      <vt:lpstr>Multi-label and importance sampling</vt:lpstr>
      <vt:lpstr>Learning from eXtreme Bandit Feedback</vt:lpstr>
      <vt:lpstr>Φ-selective importance sampling estimator</vt:lpstr>
      <vt:lpstr>Bias-Variance Tradeoffs</vt:lpstr>
      <vt:lpstr>Bias-Variance Tradeoffs-Mean square error</vt:lpstr>
      <vt:lpstr>Policy Optimization for eXtreme Models (POXM)</vt:lpstr>
      <vt:lpstr>Experiments</vt:lpstr>
      <vt:lpstr>Experiments (contd.)</vt:lpstr>
      <vt:lpstr>Experiment results</vt:lpstr>
      <vt:lpstr>Future prospects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Presentation  CS583: Deep Learning Learning from eXtreme Bandit Feedback</dc:title>
  <dc:creator>Aditi Duggal</dc:creator>
  <cp:lastModifiedBy>Aditi Duggal</cp:lastModifiedBy>
  <cp:revision>9</cp:revision>
  <dcterms:created xsi:type="dcterms:W3CDTF">2021-11-21T05:58:07Z</dcterms:created>
  <dcterms:modified xsi:type="dcterms:W3CDTF">2021-11-22T04:15:10Z</dcterms:modified>
</cp:coreProperties>
</file>